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7"/>
  </p:notesMasterIdLst>
  <p:sldIdLst>
    <p:sldId id="256" r:id="rId2"/>
    <p:sldId id="275" r:id="rId3"/>
    <p:sldId id="268" r:id="rId4"/>
    <p:sldId id="269" r:id="rId5"/>
    <p:sldId id="271" r:id="rId6"/>
    <p:sldId id="258" r:id="rId7"/>
    <p:sldId id="261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73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FF00"/>
    <a:srgbClr val="CC00FF"/>
    <a:srgbClr val="FDEDFB"/>
    <a:srgbClr val="007000"/>
    <a:srgbClr val="990000"/>
    <a:srgbClr val="EBFFEB"/>
    <a:srgbClr val="FDFDD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BAAFD-5A20-43A6-8579-7D4494F669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65B0D-9FEC-4C6A-99CA-6786564286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2C7E8-3D6C-4403-A007-885CE99BFC93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D37A5-4CEA-4DF3-95E4-A386B6CC9D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51060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34923-4E24-4605-B304-1DDA206DE3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2810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AE942-724A-4E86-A5B9-7359E20A19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385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79A09-EA95-4182-A8D3-DC5CBCF90C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9062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C6B37-CFDE-4D63-9EE3-218B8C5F5D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36471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75A86-7E78-4950-AB6B-AF34BAE5C8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6389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3EB95-807B-4E0A-8BA0-A098BC8611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955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2ABAE-0012-4AF9-9E82-6329D9BEF7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3902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8C559-956C-4A05-AF91-C4CE84FE2E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2755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A7514-2B6D-4D8A-8E02-0C8A067643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3019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0F8A1-7EC1-4979-83A1-4411387FE1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70557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90904-0ECC-4ABE-B196-9E5E39392D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0390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C42DDC3B-5A4B-4160-B6C4-2570737118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2" r:id="rId2"/>
    <p:sldLayoutId id="2147483721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22" r:id="rId9"/>
    <p:sldLayoutId id="2147483718" r:id="rId10"/>
    <p:sldLayoutId id="2147483719" r:id="rId11"/>
    <p:sldLayoutId id="2147483723" r:id="rId12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hnfr7aff4oivc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2" y="1814959"/>
            <a:ext cx="7920236" cy="3918297"/>
          </a:xfrm>
        </p:spPr>
        <p:txBody>
          <a:bodyPr/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 smtClean="0">
                <a:solidFill>
                  <a:srgbClr val="CC0000"/>
                </a:solidFill>
                <a:latin typeface="Comic Sans MS" pitchFamily="66" charset="0"/>
              </a:rPr>
              <a:t>Координаты середины отрезка. Расстояние между двумя точками</a:t>
            </a:r>
            <a:endParaRPr lang="ru-RU" dirty="0">
              <a:solidFill>
                <a:srgbClr val="CC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088" y="404813"/>
            <a:ext cx="4506912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0" ker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Цель </a:t>
            </a:r>
            <a:endParaRPr lang="ru-RU" b="0" kern="0">
              <a:solidFill>
                <a:sysClr val="windowText" lastClr="000000"/>
              </a:solidFill>
            </a:endParaRP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2209800" y="1916113"/>
            <a:ext cx="624681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k-KZ" altLang="ru-RU" sz="4000" b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Знать и уметь находить</a:t>
            </a:r>
            <a:r>
              <a:rPr lang="ru-RU" altLang="ru-RU" sz="4000" b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расстояние между </a:t>
            </a:r>
            <a:r>
              <a:rPr lang="kk-KZ" altLang="ru-RU" sz="4000" b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двумя </a:t>
            </a:r>
            <a:r>
              <a:rPr lang="ru-RU" altLang="ru-RU" sz="4000" b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точками в пространстве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0"/>
            <a:ext cx="8229600" cy="9080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  <a:defRPr/>
            </a:pPr>
            <a:r>
              <a:rPr lang="ru-RU" sz="4000" dirty="0" smtClean="0">
                <a:solidFill>
                  <a:srgbClr val="008000"/>
                </a:solidFill>
                <a:latin typeface="Times New Roman" pitchFamily="18" charset="0"/>
              </a:rPr>
              <a:t>Повторение.</a:t>
            </a: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50825" y="1052513"/>
            <a:ext cx="864235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Как называются координаты точки в пространстве?</a:t>
            </a: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5580063" y="4221163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Р (0; 5; -7)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5580063" y="1989138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К (2; 0; -4)</a:t>
            </a: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5580063" y="3716338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С (2; </a:t>
            </a:r>
            <a:r>
              <a:rPr lang="en-US" altLang="ru-RU" sz="3200" i="1">
                <a:latin typeface="Times New Roman" panose="02020603050405020304" pitchFamily="18" charset="0"/>
              </a:rPr>
              <a:t>-6</a:t>
            </a:r>
            <a:r>
              <a:rPr lang="ru-RU" altLang="ru-RU" sz="3200" i="1">
                <a:latin typeface="Times New Roman" panose="02020603050405020304" pitchFamily="18" charset="0"/>
              </a:rPr>
              <a:t>; </a:t>
            </a:r>
            <a:r>
              <a:rPr lang="en-US" altLang="ru-RU" sz="3200" i="1">
                <a:latin typeface="Times New Roman" panose="02020603050405020304" pitchFamily="18" charset="0"/>
              </a:rPr>
              <a:t>3</a:t>
            </a:r>
            <a:r>
              <a:rPr lang="ru-RU" altLang="ru-RU" sz="3200" i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5651500" y="3213100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Е (</a:t>
            </a:r>
            <a:r>
              <a:rPr lang="en-US" altLang="ru-RU" sz="3200" i="1">
                <a:latin typeface="Times New Roman" panose="02020603050405020304" pitchFamily="18" charset="0"/>
              </a:rPr>
              <a:t>9</a:t>
            </a:r>
            <a:r>
              <a:rPr lang="ru-RU" altLang="ru-RU" sz="3200" i="1">
                <a:latin typeface="Times New Roman" panose="02020603050405020304" pitchFamily="18" charset="0"/>
              </a:rPr>
              <a:t>; -3; 0)</a:t>
            </a:r>
          </a:p>
        </p:txBody>
      </p:sp>
      <p:sp>
        <p:nvSpPr>
          <p:cNvPr id="8" name="Line 21"/>
          <p:cNvSpPr>
            <a:spLocks noChangeShapeType="1"/>
          </p:cNvSpPr>
          <p:nvPr/>
        </p:nvSpPr>
        <p:spPr bwMode="auto">
          <a:xfrm flipV="1">
            <a:off x="3851275" y="2636838"/>
            <a:ext cx="0" cy="367188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3995738" y="2349500"/>
            <a:ext cx="322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en-US" altLang="ru-RU" sz="2800" i="1">
                <a:solidFill>
                  <a:srgbClr val="FF0000"/>
                </a:solidFill>
                <a:latin typeface="Times New Roman" panose="02020603050405020304" pitchFamily="18" charset="0"/>
              </a:rPr>
              <a:t>z</a:t>
            </a:r>
            <a:endParaRPr lang="ru-RU" altLang="ru-RU" sz="2800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>
            <a:off x="1692275" y="4868863"/>
            <a:ext cx="6840538" cy="0"/>
          </a:xfrm>
          <a:prstGeom prst="line">
            <a:avLst/>
          </a:prstGeom>
          <a:noFill/>
          <a:ln w="444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7956550" y="4221163"/>
            <a:ext cx="3413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2800" i="1">
                <a:solidFill>
                  <a:schemeClr val="accent2"/>
                </a:solidFill>
                <a:latin typeface="Times New Roman" panose="02020603050405020304" pitchFamily="18" charset="0"/>
              </a:rPr>
              <a:t>у</a:t>
            </a:r>
          </a:p>
        </p:txBody>
      </p:sp>
      <p:sp>
        <p:nvSpPr>
          <p:cNvPr id="12" name="Freeform 25"/>
          <p:cNvSpPr>
            <a:spLocks/>
          </p:cNvSpPr>
          <p:nvPr/>
        </p:nvSpPr>
        <p:spPr bwMode="auto">
          <a:xfrm>
            <a:off x="2051050" y="4572000"/>
            <a:ext cx="2109788" cy="2025650"/>
          </a:xfrm>
          <a:custGeom>
            <a:avLst/>
            <a:gdLst>
              <a:gd name="T0" fmla="*/ 2147483646 w 1329"/>
              <a:gd name="T1" fmla="*/ 0 h 1276"/>
              <a:gd name="T2" fmla="*/ 0 w 1329"/>
              <a:gd name="T3" fmla="*/ 2147483646 h 127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29" h="1276">
                <a:moveTo>
                  <a:pt x="1329" y="0"/>
                </a:moveTo>
                <a:lnTo>
                  <a:pt x="0" y="1276"/>
                </a:lnTo>
              </a:path>
            </a:pathLst>
          </a:custGeom>
          <a:noFill/>
          <a:ln w="44450">
            <a:solidFill>
              <a:srgbClr val="3399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Text Box 26"/>
          <p:cNvSpPr txBox="1">
            <a:spLocks noChangeArrowheads="1"/>
          </p:cNvSpPr>
          <p:nvPr/>
        </p:nvSpPr>
        <p:spPr bwMode="auto">
          <a:xfrm>
            <a:off x="1908175" y="5876925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2800" i="1">
                <a:solidFill>
                  <a:srgbClr val="008000"/>
                </a:solidFill>
                <a:latin typeface="Times New Roman" panose="02020603050405020304" pitchFamily="18" charset="0"/>
              </a:rPr>
              <a:t>х</a:t>
            </a:r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5940425" y="242093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2800" i="1">
                <a:solidFill>
                  <a:srgbClr val="008000"/>
                </a:solidFill>
                <a:latin typeface="Times New Roman" panose="02020603050405020304" pitchFamily="18" charset="0"/>
              </a:rPr>
              <a:t>х</a:t>
            </a: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6516688" y="2420938"/>
            <a:ext cx="3413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2800" i="1">
                <a:solidFill>
                  <a:schemeClr val="accent2"/>
                </a:solidFill>
                <a:latin typeface="Times New Roman" panose="02020603050405020304" pitchFamily="18" charset="0"/>
              </a:rPr>
              <a:t>у</a:t>
            </a:r>
          </a:p>
        </p:txBody>
      </p:sp>
      <p:sp>
        <p:nvSpPr>
          <p:cNvPr id="16" name="Text Box 29"/>
          <p:cNvSpPr txBox="1">
            <a:spLocks noChangeArrowheads="1"/>
          </p:cNvSpPr>
          <p:nvPr/>
        </p:nvSpPr>
        <p:spPr bwMode="auto">
          <a:xfrm>
            <a:off x="7092950" y="2420938"/>
            <a:ext cx="3222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en-US" altLang="ru-RU" sz="2800" i="1">
                <a:solidFill>
                  <a:srgbClr val="FF0000"/>
                </a:solidFill>
                <a:latin typeface="Times New Roman" panose="02020603050405020304" pitchFamily="18" charset="0"/>
              </a:rPr>
              <a:t>z</a:t>
            </a:r>
            <a:endParaRPr lang="ru-RU" altLang="ru-RU" sz="2800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5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allAtOnce"/>
      <p:bldP spid="6" grpId="0"/>
      <p:bldP spid="7" grpId="0"/>
      <p:bldP spid="9" grpId="0"/>
      <p:bldP spid="9" grpId="1"/>
      <p:bldP spid="9" grpId="2"/>
      <p:bldP spid="11" grpId="0"/>
      <p:bldP spid="11" grpId="1"/>
      <p:bldP spid="11" grpId="2"/>
      <p:bldP spid="13" grpId="0"/>
      <p:bldP spid="13" grpId="1"/>
      <p:bldP spid="13" grpId="2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95288" y="260350"/>
            <a:ext cx="822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</a:pPr>
            <a:r>
              <a:rPr lang="ru-RU" altLang="ru-RU" sz="3600" i="1">
                <a:solidFill>
                  <a:srgbClr val="404040"/>
                </a:solidFill>
                <a:latin typeface="Times New Roman" panose="02020603050405020304" pitchFamily="18" charset="0"/>
              </a:rPr>
              <a:t>Даны точки: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68313" y="1341438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А (2; -1; 0)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68313" y="1990725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В (0; 0; -7)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8313" y="2565400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С (2; 0; 0)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68313" y="3141663"/>
            <a:ext cx="230346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ru-RU" sz="3200" i="1">
                <a:latin typeface="Times New Roman" panose="02020603050405020304" pitchFamily="18" charset="0"/>
              </a:rPr>
              <a:t>D</a:t>
            </a:r>
            <a:r>
              <a:rPr lang="ru-RU" altLang="ru-RU" sz="3200" i="1">
                <a:latin typeface="Times New Roman" panose="02020603050405020304" pitchFamily="18" charset="0"/>
              </a:rPr>
              <a:t> (</a:t>
            </a:r>
            <a:r>
              <a:rPr lang="en-US" altLang="ru-RU" sz="3200" i="1">
                <a:latin typeface="Times New Roman" panose="02020603050405020304" pitchFamily="18" charset="0"/>
              </a:rPr>
              <a:t>-4</a:t>
            </a:r>
            <a:r>
              <a:rPr lang="ru-RU" altLang="ru-RU" sz="3200" i="1">
                <a:latin typeface="Times New Roman" panose="02020603050405020304" pitchFamily="18" charset="0"/>
              </a:rPr>
              <a:t>; -1; 0)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68313" y="3790950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Е (0; -3; 0)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9750" y="4365625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ru-RU" sz="3200" i="1">
                <a:latin typeface="Times New Roman" panose="02020603050405020304" pitchFamily="18" charset="0"/>
              </a:rPr>
              <a:t>F</a:t>
            </a:r>
            <a:r>
              <a:rPr lang="ru-RU" altLang="ru-RU" sz="3200" i="1">
                <a:latin typeface="Times New Roman" panose="02020603050405020304" pitchFamily="18" charset="0"/>
              </a:rPr>
              <a:t> (</a:t>
            </a:r>
            <a:r>
              <a:rPr lang="en-US" altLang="ru-RU" sz="3200" i="1">
                <a:latin typeface="Times New Roman" panose="02020603050405020304" pitchFamily="18" charset="0"/>
              </a:rPr>
              <a:t>1</a:t>
            </a:r>
            <a:r>
              <a:rPr lang="ru-RU" altLang="ru-RU" sz="3200" i="1">
                <a:latin typeface="Times New Roman" panose="02020603050405020304" pitchFamily="18" charset="0"/>
              </a:rPr>
              <a:t>; </a:t>
            </a:r>
            <a:r>
              <a:rPr lang="en-US" altLang="ru-RU" sz="3200" i="1">
                <a:latin typeface="Times New Roman" panose="02020603050405020304" pitchFamily="18" charset="0"/>
              </a:rPr>
              <a:t>2</a:t>
            </a:r>
            <a:r>
              <a:rPr lang="ru-RU" altLang="ru-RU" sz="3200" i="1">
                <a:latin typeface="Times New Roman" panose="02020603050405020304" pitchFamily="18" charset="0"/>
              </a:rPr>
              <a:t>; </a:t>
            </a:r>
            <a:r>
              <a:rPr lang="en-US" altLang="ru-RU" sz="3200" i="1">
                <a:latin typeface="Times New Roman" panose="02020603050405020304" pitchFamily="18" charset="0"/>
              </a:rPr>
              <a:t>3</a:t>
            </a:r>
            <a:r>
              <a:rPr lang="ru-RU" altLang="ru-RU" sz="3200" i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539750" y="4941888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Р (0; 5; -7)</a:t>
            </a: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468313" y="5518150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К (2; 0; -4)</a:t>
            </a: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3492500" y="1052513"/>
            <a:ext cx="4751388" cy="863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sz="2800" i="1" dirty="0">
                <a:latin typeface="Times New Roman" panose="02020603050405020304" pitchFamily="18" charset="0"/>
              </a:rPr>
              <a:t>Назовите точки, лежащие </a:t>
            </a:r>
          </a:p>
          <a:p>
            <a:pPr algn="ctr" eaLnBrk="1" hangingPunct="1"/>
            <a:r>
              <a:rPr lang="ru-RU" altLang="ru-RU" sz="2800" i="1" dirty="0">
                <a:latin typeface="Times New Roman" panose="02020603050405020304" pitchFamily="18" charset="0"/>
              </a:rPr>
              <a:t>в плоскости  </a:t>
            </a:r>
            <a:r>
              <a:rPr lang="ru-RU" altLang="ru-RU" sz="2800" i="1" dirty="0" err="1">
                <a:latin typeface="Times New Roman" panose="02020603050405020304" pitchFamily="18" charset="0"/>
              </a:rPr>
              <a:t>Оу</a:t>
            </a:r>
            <a:r>
              <a:rPr lang="en-US" altLang="ru-RU" sz="2800" i="1" dirty="0" smtClean="0">
                <a:latin typeface="Times New Roman" panose="02020603050405020304" pitchFamily="18" charset="0"/>
              </a:rPr>
              <a:t>z</a:t>
            </a:r>
            <a:r>
              <a:rPr lang="ru-RU" altLang="ru-RU" sz="2800" i="1" dirty="0" smtClean="0">
                <a:latin typeface="Times New Roman" panose="02020603050405020304" pitchFamily="18" charset="0"/>
              </a:rPr>
              <a:t> </a:t>
            </a:r>
            <a:endParaRPr lang="ru-RU" altLang="ru-RU" sz="2800" i="1" dirty="0">
              <a:latin typeface="Times New Roman" panose="02020603050405020304" pitchFamily="18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492500" y="2781300"/>
            <a:ext cx="4751388" cy="863600"/>
          </a:xfrm>
          <a:prstGeom prst="rect">
            <a:avLst/>
          </a:prstGeom>
          <a:solidFill>
            <a:srgbClr val="FFEB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sz="2800" i="1" dirty="0">
                <a:latin typeface="Times New Roman" panose="02020603050405020304" pitchFamily="18" charset="0"/>
              </a:rPr>
              <a:t>Назовите точки, лежащие </a:t>
            </a:r>
          </a:p>
          <a:p>
            <a:pPr algn="ctr" eaLnBrk="1" hangingPunct="1"/>
            <a:r>
              <a:rPr lang="ru-RU" altLang="ru-RU" sz="2800" i="1" dirty="0">
                <a:latin typeface="Times New Roman" panose="02020603050405020304" pitchFamily="18" charset="0"/>
              </a:rPr>
              <a:t>в плоскости  Ох</a:t>
            </a:r>
            <a:r>
              <a:rPr lang="en-US" altLang="ru-RU" sz="2800" i="1" dirty="0" smtClean="0">
                <a:latin typeface="Times New Roman" panose="02020603050405020304" pitchFamily="18" charset="0"/>
              </a:rPr>
              <a:t>z</a:t>
            </a:r>
            <a:r>
              <a:rPr lang="ru-RU" altLang="ru-RU" sz="2800" i="1" dirty="0" smtClean="0">
                <a:latin typeface="Times New Roman" panose="02020603050405020304" pitchFamily="18" charset="0"/>
              </a:rPr>
              <a:t> </a:t>
            </a:r>
            <a:endParaRPr lang="ru-RU" altLang="ru-RU" sz="2800" i="1" dirty="0">
              <a:latin typeface="Times New Roman" panose="02020603050405020304" pitchFamily="18" charset="0"/>
            </a:endParaRP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3492500" y="4437063"/>
            <a:ext cx="4751388" cy="863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sz="2800" i="1" dirty="0">
                <a:latin typeface="Times New Roman" panose="02020603050405020304" pitchFamily="18" charset="0"/>
              </a:rPr>
              <a:t>Назовите точки, лежащие </a:t>
            </a:r>
          </a:p>
          <a:p>
            <a:pPr algn="ctr" eaLnBrk="1" hangingPunct="1"/>
            <a:r>
              <a:rPr lang="ru-RU" altLang="ru-RU" sz="2800" i="1" dirty="0">
                <a:latin typeface="Times New Roman" panose="02020603050405020304" pitchFamily="18" charset="0"/>
              </a:rPr>
              <a:t>в плоскости  </a:t>
            </a:r>
            <a:r>
              <a:rPr lang="ru-RU" altLang="ru-RU" sz="2800" i="1" dirty="0" smtClean="0">
                <a:latin typeface="Times New Roman" panose="02020603050405020304" pitchFamily="18" charset="0"/>
              </a:rPr>
              <a:t>Оху </a:t>
            </a:r>
            <a:endParaRPr lang="ru-RU" altLang="ru-RU" sz="2800" i="1" dirty="0">
              <a:latin typeface="Times New Roman" panose="02020603050405020304" pitchFamily="18" charset="0"/>
            </a:endParaRPr>
          </a:p>
        </p:txBody>
      </p:sp>
      <p:sp>
        <p:nvSpPr>
          <p:cNvPr id="14" name="Rectangle 21"/>
          <p:cNvSpPr>
            <a:spLocks noChangeArrowheads="1"/>
          </p:cNvSpPr>
          <p:nvPr/>
        </p:nvSpPr>
        <p:spPr bwMode="auto">
          <a:xfrm>
            <a:off x="6516688" y="3933825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В (0; 0; -7)</a:t>
            </a: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6732588" y="5589588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С (2; 0; 0)</a:t>
            </a: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6804025" y="6210300"/>
            <a:ext cx="2089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latin typeface="Times New Roman" panose="02020603050405020304" pitchFamily="18" charset="0"/>
              </a:rPr>
              <a:t>Е (0; -3; 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1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22431 -0.4356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-2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3 0.0051 L 0.44479 -0.0053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96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61 -0.00532 L 0.65729 -0.2678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5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1065 L 0.22639 -0.2838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06" y="-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81 -0.03657 L 0.45261 0.1523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22431 0.5828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43316 0.33079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1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9" grpId="0"/>
      <p:bldP spid="9" grpId="1"/>
      <p:bldP spid="10" grpId="0" build="allAtOnce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8313" y="333375"/>
            <a:ext cx="849630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0" kern="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Дан куб с ребром</a:t>
            </a:r>
            <a:r>
              <a:rPr lang="kk-KZ" sz="3200" b="0" kern="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равным 4. Определите координаты его вершин. </a:t>
            </a:r>
            <a:endParaRPr lang="ru-RU" sz="3200" b="0" kern="0" dirty="0">
              <a:solidFill>
                <a:sysClr val="windowText" lastClr="000000"/>
              </a:solidFill>
            </a:endParaRPr>
          </a:p>
        </p:txBody>
      </p:sp>
      <p:pic>
        <p:nvPicPr>
          <p:cNvPr id="14339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3238"/>
            <a:ext cx="540067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3600" dirty="0">
                <a:solidFill>
                  <a:srgbClr val="CC0000"/>
                </a:solidFill>
                <a:latin typeface="Times New Roman" pitchFamily="18" charset="0"/>
              </a:rPr>
              <a:t>Повторение</a:t>
            </a:r>
            <a:r>
              <a:rPr lang="ru-RU" sz="3600" dirty="0" smtClean="0">
                <a:solidFill>
                  <a:srgbClr val="CC0000"/>
                </a:solidFill>
                <a:latin typeface="Times New Roman" pitchFamily="18" charset="0"/>
              </a:rPr>
              <a:t>:</a:t>
            </a:r>
            <a:br>
              <a:rPr lang="ru-RU" sz="3600" dirty="0" smtClean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ru-RU" sz="2400" b="0" dirty="0" smtClean="0">
                <a:solidFill>
                  <a:srgbClr val="FF0000"/>
                </a:solidFill>
                <a:latin typeface="Times New Roman" pitchFamily="18" charset="0"/>
              </a:rPr>
              <a:t>основываясь на знания из планиметрии</a:t>
            </a:r>
            <a:endParaRPr lang="ru-RU" sz="3600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6048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smtClean="0">
                <a:latin typeface="Times New Roman" panose="02020603050405020304" pitchFamily="18" charset="0"/>
              </a:rPr>
              <a:t>1. Даны точки 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А ( - 1; 7 ) </a:t>
            </a:r>
            <a:r>
              <a:rPr lang="ru-RU" altLang="ru-RU" sz="2800" b="1" smtClean="0">
                <a:latin typeface="Times New Roman" panose="02020603050405020304" pitchFamily="18" charset="0"/>
              </a:rPr>
              <a:t>и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В ( 7; 1).</a:t>
            </a:r>
            <a:endParaRPr lang="ru-RU" altLang="ru-RU" sz="2800" b="1" smtClean="0">
              <a:latin typeface="Times New Roman" panose="02020603050405020304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2349500"/>
            <a:ext cx="9144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3200">
                <a:solidFill>
                  <a:srgbClr val="008000"/>
                </a:solidFill>
                <a:latin typeface="Times New Roman" panose="02020603050405020304" pitchFamily="18" charset="0"/>
              </a:rPr>
              <a:t>а)  Найдите координаты середины отрезка </a:t>
            </a:r>
            <a:r>
              <a:rPr lang="ru-RU" altLang="ru-RU" sz="3200" i="1">
                <a:solidFill>
                  <a:srgbClr val="008000"/>
                </a:solidFill>
                <a:latin typeface="Times New Roman" panose="02020603050405020304" pitchFamily="18" charset="0"/>
              </a:rPr>
              <a:t>АВ.</a:t>
            </a:r>
            <a:endParaRPr lang="ru-RU" altLang="ru-RU" sz="3200">
              <a:solidFill>
                <a:srgbClr val="008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971550" y="2924175"/>
          <a:ext cx="2808288" cy="1333500"/>
        </p:xfrm>
        <a:graphic>
          <a:graphicData uri="http://schemas.openxmlformats.org/presentationml/2006/ole">
            <p:oleObj spid="_x0000_s10254" name="Формула" r:id="rId3" imgW="939392" imgH="444307" progId="Equation.3">
              <p:embed/>
            </p:oleObj>
          </a:graphicData>
        </a:graphic>
      </p:graphicFrame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5076825" y="2852738"/>
          <a:ext cx="2808288" cy="1281112"/>
        </p:xfrm>
        <a:graphic>
          <a:graphicData uri="http://schemas.openxmlformats.org/presentationml/2006/ole">
            <p:oleObj spid="_x0000_s10255" name="Формула" r:id="rId4" imgW="977476" imgH="444307" progId="Equation.3">
              <p:embed/>
            </p:oleObj>
          </a:graphicData>
        </a:graphic>
      </p:graphicFrame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276600" y="3933825"/>
            <a:ext cx="2376488" cy="5032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sz="3600" i="1">
                <a:solidFill>
                  <a:srgbClr val="008000"/>
                </a:solidFill>
                <a:latin typeface="Times New Roman" panose="02020603050405020304" pitchFamily="18" charset="0"/>
              </a:rPr>
              <a:t>С ( 3; 4)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4508500"/>
            <a:ext cx="9144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3200">
                <a:solidFill>
                  <a:srgbClr val="0000FF"/>
                </a:solidFill>
                <a:latin typeface="Times New Roman" panose="02020603050405020304" pitchFamily="18" charset="0"/>
              </a:rPr>
              <a:t>б)  Найдите длину отрезка </a:t>
            </a:r>
            <a:r>
              <a:rPr lang="ru-RU" altLang="ru-RU" sz="3200" i="1">
                <a:solidFill>
                  <a:srgbClr val="0000FF"/>
                </a:solidFill>
                <a:latin typeface="Times New Roman" panose="02020603050405020304" pitchFamily="18" charset="0"/>
              </a:rPr>
              <a:t>АВ.</a:t>
            </a:r>
            <a:endParaRPr lang="ru-RU" altLang="ru-RU" sz="320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51" name="Rectangle 13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323850" y="5300663"/>
          <a:ext cx="6838950" cy="960437"/>
        </p:xfrm>
        <a:graphic>
          <a:graphicData uri="http://schemas.openxmlformats.org/presentationml/2006/ole">
            <p:oleObj spid="_x0000_s10256" name="Формула" r:id="rId5" imgW="2234230" imgH="317362" progId="Equation.3">
              <p:embed/>
            </p:oleObj>
          </a:graphicData>
        </a:graphic>
      </p:graphicFrame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6443663" y="6165850"/>
            <a:ext cx="2376487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ru-RU" sz="3600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ru-RU" altLang="ru-RU" sz="3600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en-US" altLang="ru-RU" sz="3600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ru-RU" altLang="ru-RU" sz="3600" i="1">
                <a:solidFill>
                  <a:srgbClr val="0000FF"/>
                </a:solidFill>
                <a:latin typeface="Times New Roman" panose="02020603050405020304" pitchFamily="18" charset="0"/>
              </a:rPr>
              <a:t>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0" grpId="0"/>
      <p:bldP spid="4105" grpId="0" animBg="1"/>
      <p:bldP spid="4107" grpId="0"/>
      <p:bldP spid="41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1013" y="115888"/>
            <a:ext cx="34163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Рассмотрим ПСК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Oxyz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15" name="Group 156"/>
          <p:cNvGrpSpPr>
            <a:grpSpLocks/>
          </p:cNvGrpSpPr>
          <p:nvPr/>
        </p:nvGrpSpPr>
        <p:grpSpPr bwMode="auto">
          <a:xfrm>
            <a:off x="252413" y="3486150"/>
            <a:ext cx="1273175" cy="884238"/>
            <a:chOff x="288" y="2008"/>
            <a:chExt cx="1680" cy="2072"/>
          </a:xfrm>
        </p:grpSpPr>
        <p:sp>
          <p:nvSpPr>
            <p:cNvPr id="12316" name="Freeform 132"/>
            <p:cNvSpPr>
              <a:spLocks/>
            </p:cNvSpPr>
            <p:nvPr/>
          </p:nvSpPr>
          <p:spPr bwMode="auto">
            <a:xfrm>
              <a:off x="288" y="2008"/>
              <a:ext cx="1680" cy="1806"/>
            </a:xfrm>
            <a:custGeom>
              <a:avLst/>
              <a:gdLst>
                <a:gd name="T0" fmla="*/ 1680 w 1680"/>
                <a:gd name="T1" fmla="*/ 0 h 1806"/>
                <a:gd name="T2" fmla="*/ 0 w 1680"/>
                <a:gd name="T3" fmla="*/ 1806 h 180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80" h="1806">
                  <a:moveTo>
                    <a:pt x="1680" y="0"/>
                  </a:moveTo>
                  <a:lnTo>
                    <a:pt x="0" y="180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 Box 131"/>
            <p:cNvSpPr txBox="1">
              <a:spLocks noChangeArrowheads="1"/>
            </p:cNvSpPr>
            <p:nvPr/>
          </p:nvSpPr>
          <p:spPr bwMode="auto">
            <a:xfrm>
              <a:off x="336" y="3600"/>
              <a:ext cx="291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2"/>
                  </a:solidFill>
                  <a:miter lim="800000"/>
                  <a:headEnd type="none" w="lg" len="lg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44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x</a:t>
              </a:r>
              <a:endParaRPr lang="ru-RU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9" name="Group 155"/>
          <p:cNvGrpSpPr>
            <a:grpSpLocks/>
          </p:cNvGrpSpPr>
          <p:nvPr/>
        </p:nvGrpSpPr>
        <p:grpSpPr bwMode="auto">
          <a:xfrm>
            <a:off x="1054100" y="476250"/>
            <a:ext cx="520700" cy="3030538"/>
            <a:chOff x="1344" y="192"/>
            <a:chExt cx="328" cy="2512"/>
          </a:xfrm>
        </p:grpSpPr>
        <p:sp>
          <p:nvSpPr>
            <p:cNvPr id="12314" name="Freeform 46"/>
            <p:cNvSpPr>
              <a:spLocks/>
            </p:cNvSpPr>
            <p:nvPr/>
          </p:nvSpPr>
          <p:spPr bwMode="auto">
            <a:xfrm>
              <a:off x="1656" y="344"/>
              <a:ext cx="16" cy="2360"/>
            </a:xfrm>
            <a:custGeom>
              <a:avLst/>
              <a:gdLst>
                <a:gd name="T0" fmla="*/ 0 w 16"/>
                <a:gd name="T1" fmla="*/ 2360 h 2360"/>
                <a:gd name="T2" fmla="*/ 16 w 16"/>
                <a:gd name="T3" fmla="*/ 0 h 236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" h="2360">
                  <a:moveTo>
                    <a:pt x="0" y="2360"/>
                  </a:moveTo>
                  <a:lnTo>
                    <a:pt x="1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 Box 130"/>
            <p:cNvSpPr txBox="1">
              <a:spLocks noChangeArrowheads="1"/>
            </p:cNvSpPr>
            <p:nvPr/>
          </p:nvSpPr>
          <p:spPr bwMode="auto">
            <a:xfrm>
              <a:off x="1344" y="192"/>
              <a:ext cx="253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2"/>
                  </a:solidFill>
                  <a:miter lim="800000"/>
                  <a:headEnd type="none" w="lg" len="lg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44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z</a:t>
              </a:r>
              <a:endParaRPr lang="ru-RU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23" name="Group 154"/>
          <p:cNvGrpSpPr>
            <a:grpSpLocks/>
          </p:cNvGrpSpPr>
          <p:nvPr/>
        </p:nvGrpSpPr>
        <p:grpSpPr bwMode="auto">
          <a:xfrm>
            <a:off x="1562100" y="2984500"/>
            <a:ext cx="3200400" cy="762000"/>
            <a:chOff x="1136" y="2016"/>
            <a:chExt cx="2544" cy="480"/>
          </a:xfrm>
        </p:grpSpPr>
        <p:sp>
          <p:nvSpPr>
            <p:cNvPr id="12312" name="Freeform 41"/>
            <p:cNvSpPr>
              <a:spLocks/>
            </p:cNvSpPr>
            <p:nvPr/>
          </p:nvSpPr>
          <p:spPr bwMode="auto">
            <a:xfrm>
              <a:off x="1136" y="2328"/>
              <a:ext cx="2288" cy="16"/>
            </a:xfrm>
            <a:custGeom>
              <a:avLst/>
              <a:gdLst>
                <a:gd name="T0" fmla="*/ 0 w 2288"/>
                <a:gd name="T1" fmla="*/ 0 h 16"/>
                <a:gd name="T2" fmla="*/ 2288 w 2288"/>
                <a:gd name="T3" fmla="*/ 16 h 1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88" h="16">
                  <a:moveTo>
                    <a:pt x="0" y="0"/>
                  </a:moveTo>
                  <a:lnTo>
                    <a:pt x="2288" y="1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Text Box 129"/>
            <p:cNvSpPr txBox="1">
              <a:spLocks noChangeArrowheads="1"/>
            </p:cNvSpPr>
            <p:nvPr/>
          </p:nvSpPr>
          <p:spPr bwMode="auto">
            <a:xfrm>
              <a:off x="3407" y="2016"/>
              <a:ext cx="273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2"/>
                  </a:solidFill>
                  <a:miter lim="800000"/>
                  <a:headEnd type="none" w="lg" len="lg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44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y</a:t>
              </a:r>
              <a:endParaRPr lang="ru-RU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27" name="Group 149"/>
          <p:cNvGrpSpPr>
            <a:grpSpLocks/>
          </p:cNvGrpSpPr>
          <p:nvPr/>
        </p:nvGrpSpPr>
        <p:grpSpPr bwMode="auto">
          <a:xfrm>
            <a:off x="1493838" y="3405188"/>
            <a:ext cx="577850" cy="455612"/>
            <a:chOff x="1440" y="2112"/>
            <a:chExt cx="364" cy="287"/>
          </a:xfrm>
        </p:grpSpPr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440" y="2112"/>
              <a:ext cx="364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</a:t>
              </a:r>
              <a:endParaRPr lang="ru-RU" b="0" dirty="0">
                <a:solidFill>
                  <a:srgbClr val="FF0000"/>
                </a:solidFill>
              </a:endParaRPr>
            </a:p>
          </p:txBody>
        </p:sp>
        <p:sp>
          <p:nvSpPr>
            <p:cNvPr id="12311" name="Oval 148"/>
            <p:cNvSpPr>
              <a:spLocks noChangeArrowheads="1"/>
            </p:cNvSpPr>
            <p:nvPr/>
          </p:nvSpPr>
          <p:spPr bwMode="auto">
            <a:xfrm>
              <a:off x="1471" y="2127"/>
              <a:ext cx="48" cy="48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cxnSp>
        <p:nvCxnSpPr>
          <p:cNvPr id="12" name="Прямая соединительная линия 11"/>
          <p:cNvCxnSpPr/>
          <p:nvPr/>
        </p:nvCxnSpPr>
        <p:spPr>
          <a:xfrm>
            <a:off x="2052390" y="1772816"/>
            <a:ext cx="1368152" cy="144016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51" name="Овал 10250"/>
          <p:cNvSpPr/>
          <p:nvPr/>
        </p:nvSpPr>
        <p:spPr>
          <a:xfrm>
            <a:off x="2020888" y="1700213"/>
            <a:ext cx="103187" cy="809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628900" y="2413000"/>
            <a:ext cx="103188" cy="793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3389313" y="3133725"/>
            <a:ext cx="103187" cy="793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2" name="Rectangle 53"/>
          <p:cNvSpPr>
            <a:spLocks noChangeArrowheads="1"/>
          </p:cNvSpPr>
          <p:nvPr/>
        </p:nvSpPr>
        <p:spPr bwMode="auto">
          <a:xfrm>
            <a:off x="3492500" y="2636838"/>
            <a:ext cx="1584325" cy="576262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sz="2400" i="1" dirty="0">
                <a:latin typeface="Times New Roman" panose="02020603050405020304" pitchFamily="18" charset="0"/>
              </a:rPr>
              <a:t>В(</a:t>
            </a:r>
            <a:r>
              <a:rPr lang="ru-RU" altLang="ru-RU" sz="2400" i="1" dirty="0" err="1">
                <a:latin typeface="Times New Roman" panose="02020603050405020304" pitchFamily="18" charset="0"/>
              </a:rPr>
              <a:t>х</a:t>
            </a:r>
            <a:r>
              <a:rPr lang="en-US" altLang="ru-RU" sz="1400" i="1" dirty="0">
                <a:latin typeface="Times New Roman" panose="02020603050405020304" pitchFamily="18" charset="0"/>
              </a:rPr>
              <a:t>2</a:t>
            </a:r>
            <a:r>
              <a:rPr lang="ru-RU" altLang="ru-RU" sz="2400" i="1" dirty="0">
                <a:latin typeface="Times New Roman" panose="02020603050405020304" pitchFamily="18" charset="0"/>
              </a:rPr>
              <a:t>;у</a:t>
            </a:r>
            <a:r>
              <a:rPr lang="en-US" altLang="ru-RU" sz="1400" i="1" dirty="0">
                <a:latin typeface="Times New Roman" panose="02020603050405020304" pitchFamily="18" charset="0"/>
              </a:rPr>
              <a:t>2</a:t>
            </a:r>
            <a:r>
              <a:rPr lang="ru-RU" altLang="ru-RU" sz="2400" i="1" dirty="0">
                <a:latin typeface="Times New Roman" panose="02020603050405020304" pitchFamily="18" charset="0"/>
              </a:rPr>
              <a:t>; </a:t>
            </a:r>
            <a:r>
              <a:rPr lang="en-US" altLang="ru-RU" sz="2400" i="1" dirty="0">
                <a:latin typeface="Times New Roman" panose="02020603050405020304" pitchFamily="18" charset="0"/>
              </a:rPr>
              <a:t>z</a:t>
            </a:r>
            <a:r>
              <a:rPr lang="en-US" altLang="ru-RU" sz="1400" i="1" dirty="0">
                <a:latin typeface="Times New Roman" panose="02020603050405020304" pitchFamily="18" charset="0"/>
              </a:rPr>
              <a:t>2</a:t>
            </a:r>
            <a:r>
              <a:rPr lang="ru-RU" altLang="ru-RU" sz="2400" i="1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3" name="Rectangle 54"/>
          <p:cNvSpPr>
            <a:spLocks noChangeArrowheads="1"/>
          </p:cNvSpPr>
          <p:nvPr/>
        </p:nvSpPr>
        <p:spPr bwMode="auto">
          <a:xfrm>
            <a:off x="2773363" y="2084388"/>
            <a:ext cx="1438275" cy="407987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sz="2400" i="1">
                <a:latin typeface="Times New Roman" panose="02020603050405020304" pitchFamily="18" charset="0"/>
              </a:rPr>
              <a:t>С (</a:t>
            </a:r>
            <a:r>
              <a:rPr lang="en-US" altLang="ru-RU" sz="2400" i="1">
                <a:latin typeface="Times New Roman" panose="02020603050405020304" pitchFamily="18" charset="0"/>
              </a:rPr>
              <a:t>x</a:t>
            </a:r>
            <a:r>
              <a:rPr lang="ru-RU" altLang="ru-RU" sz="2400" i="1">
                <a:latin typeface="Times New Roman" panose="02020603050405020304" pitchFamily="18" charset="0"/>
              </a:rPr>
              <a:t>; </a:t>
            </a:r>
            <a:r>
              <a:rPr lang="en-US" altLang="ru-RU" sz="2400" i="1">
                <a:latin typeface="Times New Roman" panose="02020603050405020304" pitchFamily="18" charset="0"/>
              </a:rPr>
              <a:t>y</a:t>
            </a:r>
            <a:r>
              <a:rPr lang="ru-RU" altLang="ru-RU" sz="2400" i="1">
                <a:latin typeface="Times New Roman" panose="02020603050405020304" pitchFamily="18" charset="0"/>
              </a:rPr>
              <a:t>;</a:t>
            </a:r>
            <a:r>
              <a:rPr lang="en-US" altLang="ru-RU" sz="2400" i="1">
                <a:latin typeface="Times New Roman" panose="02020603050405020304" pitchFamily="18" charset="0"/>
              </a:rPr>
              <a:t>z</a:t>
            </a:r>
            <a:r>
              <a:rPr lang="ru-RU" altLang="ru-RU" sz="2400" i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4" name="Rectangle 55"/>
          <p:cNvSpPr>
            <a:spLocks noChangeArrowheads="1"/>
          </p:cNvSpPr>
          <p:nvPr/>
        </p:nvSpPr>
        <p:spPr bwMode="auto">
          <a:xfrm>
            <a:off x="1979613" y="1268413"/>
            <a:ext cx="1655762" cy="433387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ru-RU" sz="2400" i="1" dirty="0">
                <a:latin typeface="Times New Roman" panose="02020603050405020304" pitchFamily="18" charset="0"/>
              </a:rPr>
              <a:t>A</a:t>
            </a:r>
            <a:r>
              <a:rPr lang="ru-RU" altLang="ru-RU" sz="2400" i="1" dirty="0">
                <a:latin typeface="Times New Roman" panose="02020603050405020304" pitchFamily="18" charset="0"/>
              </a:rPr>
              <a:t>(</a:t>
            </a:r>
            <a:r>
              <a:rPr lang="en-US" altLang="ru-RU" sz="2400" i="1" dirty="0">
                <a:latin typeface="Times New Roman" panose="02020603050405020304" pitchFamily="18" charset="0"/>
              </a:rPr>
              <a:t>x</a:t>
            </a:r>
            <a:r>
              <a:rPr lang="ru-RU" altLang="ru-RU" sz="1400" i="1" dirty="0">
                <a:latin typeface="Times New Roman" panose="02020603050405020304" pitchFamily="18" charset="0"/>
              </a:rPr>
              <a:t>1</a:t>
            </a:r>
            <a:r>
              <a:rPr lang="ru-RU" altLang="ru-RU" sz="2400" i="1" dirty="0">
                <a:latin typeface="Times New Roman" panose="02020603050405020304" pitchFamily="18" charset="0"/>
              </a:rPr>
              <a:t>; </a:t>
            </a:r>
            <a:r>
              <a:rPr lang="en-US" altLang="ru-RU" sz="2400" i="1" dirty="0">
                <a:latin typeface="Times New Roman" panose="02020603050405020304" pitchFamily="18" charset="0"/>
              </a:rPr>
              <a:t>y</a:t>
            </a:r>
            <a:r>
              <a:rPr lang="ru-RU" altLang="ru-RU" sz="1400" i="1" dirty="0">
                <a:latin typeface="Times New Roman" panose="02020603050405020304" pitchFamily="18" charset="0"/>
              </a:rPr>
              <a:t>1</a:t>
            </a:r>
            <a:r>
              <a:rPr lang="ru-RU" altLang="ru-RU" sz="2400" i="1" dirty="0">
                <a:latin typeface="Times New Roman" panose="02020603050405020304" pitchFamily="18" charset="0"/>
              </a:rPr>
              <a:t>;</a:t>
            </a:r>
            <a:r>
              <a:rPr lang="en-US" altLang="ru-RU" sz="2400" i="1" dirty="0">
                <a:latin typeface="Times New Roman" panose="02020603050405020304" pitchFamily="18" charset="0"/>
              </a:rPr>
              <a:t>z</a:t>
            </a:r>
            <a:r>
              <a:rPr lang="en-US" altLang="ru-RU" sz="1400" i="1" dirty="0">
                <a:latin typeface="Times New Roman" panose="02020603050405020304" pitchFamily="18" charset="0"/>
              </a:rPr>
              <a:t>1</a:t>
            </a:r>
            <a:r>
              <a:rPr lang="ru-RU" altLang="ru-RU" sz="2400" i="1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0257" name="TextBox 1025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0180" y="4725144"/>
            <a:ext cx="2596032" cy="983667"/>
          </a:xfrm>
          <a:prstGeom prst="rect">
            <a:avLst/>
          </a:prstGeom>
          <a:blipFill rotWithShape="1">
            <a:blip r:embed="rId2" cstate="print"/>
            <a:stretch>
              <a:fillRect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58" name="TextBox 5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64039" y="4869160"/>
            <a:ext cx="1888081" cy="773097"/>
          </a:xfrm>
          <a:prstGeom prst="rect">
            <a:avLst/>
          </a:prstGeom>
          <a:blipFill rotWithShape="1">
            <a:blip r:embed="rId3" cstate="print"/>
            <a:stretch>
              <a:fillRect l="-8065" b="-11024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59" name="TextBox 5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40152" y="4763874"/>
            <a:ext cx="1825564" cy="773097"/>
          </a:xfrm>
          <a:prstGeom prst="rect">
            <a:avLst/>
          </a:prstGeom>
          <a:blipFill rotWithShape="1">
            <a:blip r:embed="rId4" cstate="print"/>
            <a:stretch>
              <a:fillRect l="-8333" b="-11024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10258" name="TextBox 10257"/>
          <p:cNvSpPr txBox="1">
            <a:spLocks noChangeArrowheads="1"/>
          </p:cNvSpPr>
          <p:nvPr/>
        </p:nvSpPr>
        <p:spPr bwMode="auto">
          <a:xfrm>
            <a:off x="1512888" y="5721350"/>
            <a:ext cx="5173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 середины отрезка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83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animBg="1"/>
      <p:bldP spid="44" grpId="0" animBg="1"/>
      <p:bldP spid="48" grpId="0" animBg="1"/>
      <p:bldP spid="52" grpId="0" animBg="1"/>
      <p:bldP spid="53" grpId="0" animBg="1"/>
      <p:bldP spid="54" grpId="0" animBg="1"/>
      <p:bldP spid="102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/>
              <a:t>Задача 9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268761"/>
            <a:ext cx="8229600" cy="230425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		Докажите, что четырехугольник </a:t>
            </a:r>
            <a:r>
              <a:rPr lang="en-US" dirty="0" smtClean="0"/>
              <a:t>ABCD </a:t>
            </a:r>
            <a:r>
              <a:rPr lang="ru-RU" dirty="0" smtClean="0"/>
              <a:t>с вершинами в точках А (1</a:t>
            </a:r>
            <a:r>
              <a:rPr lang="en-US" dirty="0" smtClean="0"/>
              <a:t>; 3; 2), B (1; 2; 4),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C (1; 1; 4), D (2; 2; 2) </a:t>
            </a:r>
            <a:r>
              <a:rPr lang="ru-RU" dirty="0" smtClean="0"/>
              <a:t>является параллелограммом.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11960" y="3501008"/>
            <a:ext cx="39917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Дано: </a:t>
            </a:r>
            <a:r>
              <a:rPr lang="en-US" sz="2400" dirty="0" smtClean="0"/>
              <a:t>ABCD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–четырехугольник</a:t>
            </a:r>
          </a:p>
          <a:p>
            <a:pPr>
              <a:buNone/>
            </a:pPr>
            <a:r>
              <a:rPr lang="ru-RU" sz="2400" dirty="0" smtClean="0"/>
              <a:t>А (1</a:t>
            </a:r>
            <a:r>
              <a:rPr lang="en-US" sz="2400" dirty="0" smtClean="0"/>
              <a:t>; 3; 2), B (1; 2; 4), </a:t>
            </a:r>
            <a:endParaRPr lang="ru-RU" sz="2400" dirty="0" smtClean="0"/>
          </a:p>
          <a:p>
            <a:pPr>
              <a:buNone/>
            </a:pPr>
            <a:r>
              <a:rPr lang="en-US" sz="2400" dirty="0" smtClean="0"/>
              <a:t>C (1; 1; 4), D (2; 2; 2)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5085184"/>
            <a:ext cx="41713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Доказать: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en-US" sz="2400" dirty="0" smtClean="0"/>
              <a:t>ABCD </a:t>
            </a:r>
            <a:r>
              <a:rPr lang="ru-RU" sz="2400" dirty="0" smtClean="0"/>
              <a:t>- параллелограмм</a:t>
            </a:r>
            <a:endParaRPr lang="ru-RU" sz="24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691680" y="4437112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187624" y="5445224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187624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3059832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691680" y="4437112"/>
            <a:ext cx="1368152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187624" y="4437112"/>
            <a:ext cx="237626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771800" y="465313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763688" y="50851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1907704" y="4581128"/>
            <a:ext cx="288032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627784" y="5157192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59632" y="4005064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ru-RU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96" y="414908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059832" y="551723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ru-RU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899592" y="551723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</a:t>
            </a:r>
            <a:endParaRPr lang="ru-RU" sz="2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332656"/>
            <a:ext cx="8229600" cy="59766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/>
              <a:t>Доказательство: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Четырехугольник, у которого диагонали пересекаются и точкой пересечения делятся пополам, есть параллелограмм. 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Координаты середины отрезка </a:t>
            </a:r>
            <a:r>
              <a:rPr lang="en-US" sz="2400" dirty="0" smtClean="0"/>
              <a:t>AC</a:t>
            </a:r>
            <a:r>
              <a:rPr lang="ru-RU" sz="2400" dirty="0" smtClean="0"/>
              <a:t>:</a:t>
            </a:r>
            <a:endParaRPr lang="en-US" sz="2400" dirty="0" smtClean="0"/>
          </a:p>
          <a:p>
            <a:pPr marL="514350" indent="-514350">
              <a:buAutoNum type="arabicPeriod"/>
            </a:pPr>
            <a:endParaRPr lang="en-US" sz="2400" dirty="0" smtClean="0"/>
          </a:p>
          <a:p>
            <a:pPr marL="514350" indent="-514350">
              <a:buAutoNum type="arabicPeriod"/>
            </a:pPr>
            <a:endParaRPr lang="en-US" sz="2400" dirty="0" smtClean="0"/>
          </a:p>
          <a:p>
            <a:pPr marL="514350" indent="-514350">
              <a:buAutoNum type="arabicPeriod"/>
            </a:pPr>
            <a:r>
              <a:rPr lang="ru-RU" sz="2400" dirty="0" smtClean="0"/>
              <a:t>Координаты середины отрезка </a:t>
            </a:r>
            <a:r>
              <a:rPr lang="en-US" sz="2400" dirty="0" smtClean="0"/>
              <a:t>BD</a:t>
            </a:r>
            <a:r>
              <a:rPr lang="ru-RU" sz="2400" dirty="0" smtClean="0"/>
              <a:t>:</a:t>
            </a:r>
            <a:r>
              <a:rPr lang="en-US" sz="2400" dirty="0" smtClean="0"/>
              <a:t> </a:t>
            </a:r>
          </a:p>
          <a:p>
            <a:pPr marL="514350" indent="-514350">
              <a:buAutoNum type="arabicPeriod"/>
            </a:pPr>
            <a:endParaRPr lang="en-US" sz="2400" dirty="0" smtClean="0"/>
          </a:p>
          <a:p>
            <a:pPr marL="514350" indent="-514350">
              <a:buAutoNum type="arabicPeriod"/>
            </a:pPr>
            <a:endParaRPr lang="en-US" sz="2400" dirty="0" smtClean="0"/>
          </a:p>
          <a:p>
            <a:pPr marL="514350" indent="-514350">
              <a:buAutoNum type="arabicPeriod"/>
            </a:pPr>
            <a:r>
              <a:rPr lang="ru-RU" sz="2400" dirty="0" smtClean="0"/>
              <a:t>Координаты середины отрезков </a:t>
            </a:r>
            <a:r>
              <a:rPr lang="en-US" sz="2400" dirty="0" smtClean="0"/>
              <a:t>BD </a:t>
            </a:r>
            <a:r>
              <a:rPr lang="ru-RU" sz="2400" dirty="0" smtClean="0"/>
              <a:t>и </a:t>
            </a:r>
            <a:r>
              <a:rPr lang="en-US" sz="2400" dirty="0" smtClean="0"/>
              <a:t>AC </a:t>
            </a:r>
            <a:r>
              <a:rPr lang="ru-RU" sz="2400" dirty="0" smtClean="0"/>
              <a:t>одинаковы. Значит эти отрезки пересекаются и точкой пересечения делятся пополам. Следовательно, четырехугольник </a:t>
            </a:r>
            <a:r>
              <a:rPr lang="en-US" sz="2400" dirty="0" smtClean="0"/>
              <a:t>ABCD </a:t>
            </a:r>
            <a:r>
              <a:rPr lang="ru-RU" sz="2400" dirty="0" smtClean="0"/>
              <a:t>– параллелограмм.</a:t>
            </a:r>
          </a:p>
          <a:p>
            <a:pPr marL="514350" indent="-514350">
              <a:buNone/>
            </a:pPr>
            <a:endParaRPr lang="ru-RU" sz="2400" dirty="0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420889"/>
            <a:ext cx="1584173" cy="648071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2420889"/>
            <a:ext cx="1602178" cy="648072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420888"/>
            <a:ext cx="1776197" cy="648072"/>
          </a:xfrm>
          <a:prstGeom prst="rect">
            <a:avLst/>
          </a:prstGeom>
          <a:noFill/>
        </p:spPr>
      </p:pic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3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3861048"/>
            <a:ext cx="1584177" cy="648072"/>
          </a:xfrm>
          <a:prstGeom prst="rect">
            <a:avLst/>
          </a:prstGeom>
          <a:noFill/>
        </p:spPr>
      </p:pic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3789040"/>
            <a:ext cx="1656184" cy="669917"/>
          </a:xfrm>
          <a:prstGeom prst="rect">
            <a:avLst/>
          </a:prstGeom>
          <a:noFill/>
        </p:spPr>
      </p:pic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717032"/>
            <a:ext cx="1740194" cy="720080"/>
          </a:xfrm>
          <a:prstGeom prst="rect">
            <a:avLst/>
          </a:prstGeom>
          <a:noFill/>
        </p:spPr>
      </p:pic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smtClean="0"/>
              <a:t>Задача 10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340768"/>
            <a:ext cx="8229600" cy="1872209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		Докажите, что четырехугольник является параллелограммом, если </a:t>
            </a:r>
            <a:r>
              <a:rPr lang="en-US" dirty="0" smtClean="0"/>
              <a:t>A (0; 2; -3),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B (-1; 1; 1), C (2; -2; -1), D (3; -1; -5)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3284984"/>
            <a:ext cx="424988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Дано: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en-US" sz="2400" dirty="0" smtClean="0"/>
              <a:t>ABCD </a:t>
            </a:r>
            <a:r>
              <a:rPr lang="ru-RU" sz="2400" dirty="0" smtClean="0"/>
              <a:t>–четырехугольник</a:t>
            </a:r>
          </a:p>
          <a:p>
            <a:pPr>
              <a:buNone/>
            </a:pPr>
            <a:r>
              <a:rPr lang="ru-RU" sz="2400" dirty="0" smtClean="0"/>
              <a:t>А (1</a:t>
            </a:r>
            <a:r>
              <a:rPr lang="en-US" sz="2400" dirty="0" smtClean="0"/>
              <a:t>; 3; 2), B (1; 2; 4), </a:t>
            </a:r>
            <a:endParaRPr lang="ru-RU" sz="2400" dirty="0" smtClean="0"/>
          </a:p>
          <a:p>
            <a:pPr>
              <a:buNone/>
            </a:pPr>
            <a:r>
              <a:rPr lang="en-US" sz="2400" dirty="0" smtClean="0"/>
              <a:t>C (1; 1; 4), D (2; 2; 2)</a:t>
            </a:r>
            <a:endParaRPr lang="ru-RU" sz="2400" b="1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39952" y="5085184"/>
            <a:ext cx="41713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Доказать: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en-US" sz="2400" dirty="0" smtClean="0"/>
              <a:t>ABCD </a:t>
            </a:r>
            <a:r>
              <a:rPr lang="ru-RU" sz="2400" dirty="0" smtClean="0"/>
              <a:t>- параллелограмм</a:t>
            </a:r>
            <a:endParaRPr lang="ru-RU" sz="2400" b="1" dirty="0" smtClean="0"/>
          </a:p>
          <a:p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691680" y="4437112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187624" y="5445224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1187624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3059832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691680" y="4437112"/>
            <a:ext cx="1368152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1187624" y="4437112"/>
            <a:ext cx="237626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771800" y="465313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763688" y="50851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907704" y="4581128"/>
            <a:ext cx="288032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2627784" y="5157192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59632" y="4005064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35896" y="414908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ru-RU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059832" y="551723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99592" y="551723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</a:t>
            </a:r>
            <a:endParaRPr lang="ru-RU" sz="2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404664"/>
            <a:ext cx="8229600" cy="590465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Доказательство:</a:t>
            </a:r>
          </a:p>
          <a:p>
            <a:pPr marL="514350" indent="-514350">
              <a:buAutoNum type="arabicPeriod"/>
            </a:pPr>
            <a:r>
              <a:rPr lang="ru-RU" dirty="0" smtClean="0"/>
              <a:t>Четырехугольник, у которого диагонали пересекаются и точкой пересечения делятся пополам, есть параллелограмм. </a:t>
            </a:r>
          </a:p>
          <a:p>
            <a:pPr marL="514350" indent="-514350">
              <a:buAutoNum type="arabicPeriod"/>
            </a:pPr>
            <a:r>
              <a:rPr lang="ru-RU" dirty="0" smtClean="0"/>
              <a:t>Координаты середины отрезка </a:t>
            </a:r>
            <a:r>
              <a:rPr lang="en-US" dirty="0" smtClean="0"/>
              <a:t>AC</a:t>
            </a:r>
            <a:r>
              <a:rPr lang="ru-RU" dirty="0" smtClean="0"/>
              <a:t>: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ru-RU" dirty="0" smtClean="0"/>
              <a:t>Координаты середины отрезка </a:t>
            </a:r>
            <a:r>
              <a:rPr lang="en-US" dirty="0" smtClean="0"/>
              <a:t>BD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ru-RU" dirty="0" smtClean="0"/>
              <a:t>Координаты середины отрезков </a:t>
            </a:r>
            <a:r>
              <a:rPr lang="en-US" dirty="0" smtClean="0"/>
              <a:t>BD </a:t>
            </a:r>
            <a:r>
              <a:rPr lang="ru-RU" dirty="0" smtClean="0"/>
              <a:t>и </a:t>
            </a:r>
            <a:r>
              <a:rPr lang="en-US" dirty="0" smtClean="0"/>
              <a:t>AC </a:t>
            </a:r>
            <a:r>
              <a:rPr lang="ru-RU" dirty="0" smtClean="0"/>
              <a:t>одинаковы. Значит эти отрезки пересекаются и точкой пересечения делятся пополам. Следовательно, четырехугольник </a:t>
            </a:r>
            <a:r>
              <a:rPr lang="en-US" dirty="0" smtClean="0"/>
              <a:t>ABCD </a:t>
            </a:r>
            <a:r>
              <a:rPr lang="ru-RU" dirty="0" smtClean="0"/>
              <a:t>– параллелограмм.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564904"/>
            <a:ext cx="1472161" cy="602248"/>
          </a:xfrm>
          <a:prstGeom prst="rect">
            <a:avLst/>
          </a:prstGeom>
          <a:noFill/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2564904"/>
            <a:ext cx="1928214" cy="619783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2492896"/>
            <a:ext cx="2376264" cy="648072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3789040"/>
            <a:ext cx="1800200" cy="654619"/>
          </a:xfrm>
          <a:prstGeom prst="rect">
            <a:avLst/>
          </a:prstGeom>
          <a:noFill/>
        </p:spPr>
      </p:pic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3861048"/>
            <a:ext cx="2064228" cy="663502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3861048"/>
            <a:ext cx="2223851" cy="661641"/>
          </a:xfrm>
          <a:prstGeom prst="rect">
            <a:avLst/>
          </a:prstGeom>
          <a:noFill/>
        </p:spPr>
      </p:pic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83880" cy="1051560"/>
          </a:xfrm>
        </p:spPr>
        <p:txBody>
          <a:bodyPr/>
          <a:lstStyle/>
          <a:p>
            <a:r>
              <a:rPr lang="ru-RU" dirty="0" smtClean="0"/>
              <a:t>Задача 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95536" y="1556792"/>
            <a:ext cx="8229600" cy="190080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Докажите, что четырехугольник </a:t>
            </a:r>
            <a:r>
              <a:rPr lang="en-US" dirty="0" smtClean="0"/>
              <a:t>ABCD </a:t>
            </a:r>
            <a:r>
              <a:rPr lang="ru-RU" dirty="0" smtClean="0"/>
              <a:t>является ромбом, если </a:t>
            </a:r>
            <a:r>
              <a:rPr lang="en-US" dirty="0" smtClean="0"/>
              <a:t>A (6; 7; 8), B (8; 2; 6), C (4; 3; 2), D (2; 8; 4)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691680" y="4437112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187624" y="5445224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1187624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3059832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691680" y="4437112"/>
            <a:ext cx="1368152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187624" y="4437112"/>
            <a:ext cx="237626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771800" y="465313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763688" y="50851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1907704" y="4581128"/>
            <a:ext cx="288032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2627784" y="5157192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9632" y="4005064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635896" y="414908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551723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99592" y="551723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</a:t>
            </a:r>
            <a:endParaRPr lang="ru-RU" sz="2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139952" y="3356992"/>
            <a:ext cx="33123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 </a:t>
            </a:r>
            <a:r>
              <a:rPr lang="en-US" sz="2400" dirty="0" smtClean="0"/>
              <a:t>ABCD </a:t>
            </a:r>
            <a:r>
              <a:rPr lang="ru-RU" sz="2400" dirty="0" smtClean="0"/>
              <a:t>–четырехугольник</a:t>
            </a:r>
          </a:p>
          <a:p>
            <a:r>
              <a:rPr lang="en-US" sz="2400" dirty="0" smtClean="0"/>
              <a:t>A (6; 7; 8), B (8; 2; 6), C (4; 3; 2), D (2; 8; 4)</a:t>
            </a:r>
            <a:endParaRPr lang="ru-RU" sz="2400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4139952" y="5301208"/>
            <a:ext cx="3189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Доказать: </a:t>
            </a:r>
            <a:r>
              <a:rPr lang="en-US" sz="2400" dirty="0" smtClean="0"/>
              <a:t>ABCD </a:t>
            </a:r>
            <a:r>
              <a:rPr lang="ru-RU" sz="2400" dirty="0" smtClean="0"/>
              <a:t>- ромб</a:t>
            </a:r>
            <a:endParaRPr lang="ru-RU" sz="24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83880" cy="1051560"/>
          </a:xfrm>
        </p:spPr>
        <p:txBody>
          <a:bodyPr/>
          <a:lstStyle/>
          <a:p>
            <a:r>
              <a:rPr lang="ru-RU" dirty="0" smtClean="0"/>
              <a:t>Задача 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95536" y="1556792"/>
            <a:ext cx="8229600" cy="190080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Докажите, что четырехугольник </a:t>
            </a:r>
            <a:r>
              <a:rPr lang="en-US" dirty="0" smtClean="0"/>
              <a:t>ABCD </a:t>
            </a:r>
            <a:r>
              <a:rPr lang="ru-RU" dirty="0" smtClean="0"/>
              <a:t>является ромбом, если </a:t>
            </a:r>
            <a:r>
              <a:rPr lang="en-US" dirty="0" smtClean="0"/>
              <a:t>A (6; 7; 8), B (8; 2; 6), C (4; 3; 2), D (2; 8; 4)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691680" y="4437112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187624" y="5445224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1187624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3059832" y="4437112"/>
            <a:ext cx="50405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691680" y="4437112"/>
            <a:ext cx="1368152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187624" y="4437112"/>
            <a:ext cx="237626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771800" y="465313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763688" y="50851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1907704" y="4581128"/>
            <a:ext cx="288032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2627784" y="5157192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9632" y="4005064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635896" y="414908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551723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99592" y="551723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</a:t>
            </a:r>
            <a:endParaRPr lang="ru-RU" sz="2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139952" y="3356992"/>
            <a:ext cx="33123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 </a:t>
            </a:r>
            <a:r>
              <a:rPr lang="en-US" sz="2400" dirty="0" smtClean="0"/>
              <a:t>ABCD </a:t>
            </a:r>
            <a:r>
              <a:rPr lang="ru-RU" sz="2400" dirty="0" smtClean="0"/>
              <a:t>–четырехугольник</a:t>
            </a:r>
          </a:p>
          <a:p>
            <a:r>
              <a:rPr lang="en-US" sz="2400" dirty="0" smtClean="0"/>
              <a:t>A (6; 7; 8), B (8; 2; 6), C (4; 3; 2), D (2; 8; 4)</a:t>
            </a:r>
            <a:endParaRPr lang="ru-RU" sz="2400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4139952" y="5301208"/>
            <a:ext cx="3189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Доказать: </a:t>
            </a:r>
            <a:r>
              <a:rPr lang="en-US" sz="2400" dirty="0" smtClean="0"/>
              <a:t>ABCD </a:t>
            </a:r>
            <a:r>
              <a:rPr lang="ru-RU" sz="2400" dirty="0" smtClean="0"/>
              <a:t>- ромб</a:t>
            </a:r>
            <a:endParaRPr lang="ru-RU" sz="24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332656"/>
            <a:ext cx="8568952" cy="612068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Доказательство:</a:t>
            </a:r>
          </a:p>
          <a:p>
            <a:pPr marL="514350" indent="-514350">
              <a:buAutoNum type="arabicPeriod"/>
            </a:pPr>
            <a:r>
              <a:rPr lang="ru-RU" sz="2000" dirty="0" smtClean="0"/>
              <a:t>Координаты середины отрезка </a:t>
            </a:r>
            <a:r>
              <a:rPr lang="en-US" sz="2000" dirty="0" smtClean="0"/>
              <a:t>AC</a:t>
            </a:r>
            <a:r>
              <a:rPr lang="ru-RU" sz="2000" dirty="0" smtClean="0"/>
              <a:t>:</a:t>
            </a:r>
            <a:endParaRPr lang="en-US" sz="2000" dirty="0" smtClean="0"/>
          </a:p>
          <a:p>
            <a:pPr marL="514350" indent="-514350">
              <a:buAutoNum type="arabicPeriod"/>
            </a:pPr>
            <a:endParaRPr lang="en-US" sz="2000" dirty="0" smtClean="0"/>
          </a:p>
          <a:p>
            <a:pPr marL="514350" indent="-514350">
              <a:buAutoNum type="arabicPeriod"/>
            </a:pPr>
            <a:endParaRPr lang="en-US" sz="2000" dirty="0" smtClean="0"/>
          </a:p>
          <a:p>
            <a:pPr marL="514350" indent="-514350">
              <a:buAutoNum type="arabicPeriod"/>
            </a:pPr>
            <a:r>
              <a:rPr lang="ru-RU" sz="2000" dirty="0" smtClean="0"/>
              <a:t>Координаты середины отрезка </a:t>
            </a:r>
            <a:r>
              <a:rPr lang="en-US" sz="2000" dirty="0" smtClean="0"/>
              <a:t>BD</a:t>
            </a:r>
            <a:r>
              <a:rPr lang="ru-RU" sz="2000" dirty="0" smtClean="0"/>
              <a:t>:</a:t>
            </a:r>
            <a:r>
              <a:rPr lang="en-US" sz="2000" dirty="0" smtClean="0"/>
              <a:t> </a:t>
            </a:r>
          </a:p>
          <a:p>
            <a:pPr marL="514350" indent="-514350">
              <a:buAutoNum type="arabicPeriod"/>
            </a:pPr>
            <a:endParaRPr lang="en-US" sz="2000" dirty="0" smtClean="0"/>
          </a:p>
          <a:p>
            <a:pPr marL="514350" indent="-514350">
              <a:buAutoNum type="arabicPeriod"/>
            </a:pPr>
            <a:endParaRPr lang="en-US" sz="2000" dirty="0" smtClean="0"/>
          </a:p>
          <a:p>
            <a:pPr marL="514350" indent="-514350">
              <a:buAutoNum type="arabicPeriod"/>
            </a:pPr>
            <a:r>
              <a:rPr lang="ru-RU" sz="2000" dirty="0" smtClean="0"/>
              <a:t>Координаты середины отрезков </a:t>
            </a:r>
            <a:r>
              <a:rPr lang="en-US" sz="2000" dirty="0" smtClean="0"/>
              <a:t>BD </a:t>
            </a:r>
            <a:r>
              <a:rPr lang="ru-RU" sz="2000" dirty="0" smtClean="0"/>
              <a:t>и </a:t>
            </a:r>
            <a:r>
              <a:rPr lang="en-US" sz="2000" dirty="0" smtClean="0"/>
              <a:t>AC </a:t>
            </a:r>
            <a:r>
              <a:rPr lang="ru-RU" sz="2000" dirty="0" smtClean="0"/>
              <a:t>одинаковы. Значит эти отрезки пересекаются и точкой пересечения делятся пополам. Следовательно, четырехугольник </a:t>
            </a:r>
            <a:r>
              <a:rPr lang="en-US" sz="2000" dirty="0" smtClean="0"/>
              <a:t>ABCD </a:t>
            </a:r>
            <a:r>
              <a:rPr lang="ru-RU" sz="2000" dirty="0" smtClean="0"/>
              <a:t>– параллелограмм.</a:t>
            </a:r>
          </a:p>
          <a:p>
            <a:pPr marL="514350" indent="-514350">
              <a:buAutoNum type="arabicPeriod"/>
            </a:pPr>
            <a:r>
              <a:rPr lang="ru-RU" sz="2000" dirty="0" smtClean="0"/>
              <a:t>Докажем, что </a:t>
            </a:r>
            <a:r>
              <a:rPr lang="en-US" sz="2000" dirty="0" smtClean="0"/>
              <a:t>AB=AD</a:t>
            </a:r>
          </a:p>
          <a:p>
            <a:pPr marL="514350" indent="-514350">
              <a:buAutoNum type="arabicPeriod"/>
            </a:pPr>
            <a:endParaRPr lang="en-US" sz="2000" dirty="0" smtClean="0"/>
          </a:p>
          <a:p>
            <a:pPr marL="514350" indent="-514350">
              <a:buAutoNum type="arabicPeriod"/>
            </a:pPr>
            <a:endParaRPr lang="en-US" sz="2000" dirty="0" smtClean="0"/>
          </a:p>
          <a:p>
            <a:pPr marL="514350" indent="-514350">
              <a:buAutoNum type="arabicPeriod"/>
            </a:pPr>
            <a:endParaRPr lang="en-US" sz="2000" dirty="0" smtClean="0"/>
          </a:p>
          <a:p>
            <a:pPr marL="514350" indent="-514350">
              <a:buAutoNum type="arabicPeriod"/>
            </a:pPr>
            <a:r>
              <a:rPr lang="en-US" sz="2000" dirty="0" smtClean="0"/>
              <a:t>AB=AD</a:t>
            </a:r>
            <a:r>
              <a:rPr lang="ru-RU" sz="2000" dirty="0" smtClean="0"/>
              <a:t>, значит </a:t>
            </a:r>
            <a:r>
              <a:rPr lang="en-US" sz="2000" dirty="0" smtClean="0"/>
              <a:t>ABCD – </a:t>
            </a:r>
            <a:r>
              <a:rPr lang="ru-RU" sz="2000" dirty="0" smtClean="0"/>
              <a:t>ромб.</a:t>
            </a:r>
            <a:endParaRPr lang="en-US" sz="2000" dirty="0" smtClean="0"/>
          </a:p>
          <a:p>
            <a:pPr marL="514350" indent="-514350">
              <a:buNone/>
            </a:pPr>
            <a:endParaRPr lang="ru-RU" sz="20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1268760"/>
            <a:ext cx="1656184" cy="677529"/>
          </a:xfrm>
          <a:prstGeom prst="rect">
            <a:avLst/>
          </a:prstGeo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1340768"/>
            <a:ext cx="1584176" cy="640790"/>
          </a:xfrm>
          <a:prstGeom prst="rect">
            <a:avLst/>
          </a:prstGeom>
          <a:noFill/>
        </p:spPr>
      </p:pic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268760"/>
            <a:ext cx="1590177" cy="658004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12474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1943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99" y="2348880"/>
            <a:ext cx="1584175" cy="648072"/>
          </a:xfrm>
          <a:prstGeom prst="rect">
            <a:avLst/>
          </a:prstGeom>
          <a:noFill/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276872"/>
            <a:ext cx="1440160" cy="582536"/>
          </a:xfrm>
          <a:prstGeom prst="rect">
            <a:avLst/>
          </a:prstGeom>
          <a:noFill/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2276872"/>
            <a:ext cx="1440160" cy="595928"/>
          </a:xfrm>
          <a:prstGeom prst="rect">
            <a:avLst/>
          </a:prstGeom>
          <a:noFill/>
        </p:spPr>
      </p:pic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0" y="105273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1943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4581128"/>
            <a:ext cx="7920881" cy="411474"/>
          </a:xfrm>
          <a:prstGeom prst="rect">
            <a:avLst/>
          </a:prstGeom>
          <a:noFill/>
        </p:spPr>
      </p:pic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5085184"/>
            <a:ext cx="7845903" cy="406524"/>
          </a:xfrm>
          <a:prstGeom prst="rect">
            <a:avLst/>
          </a:prstGeom>
          <a:noFill/>
        </p:spPr>
      </p:pic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251520" y="476672"/>
            <a:ext cx="83534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Найдите 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периметр треугольника АВС, если А (7; 1; -5), В (4;-3;-4), C (1;3;-2). </a:t>
            </a:r>
          </a:p>
        </p:txBody>
      </p:sp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179512" y="1340768"/>
            <a:ext cx="8353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Даны 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точки А(3;5;4), </a:t>
            </a:r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(4;6;5), </a:t>
            </a:r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(6;-2;1) и </a:t>
            </a:r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(5;-3;0). Найдите расстояния между серединами отрезков </a:t>
            </a:r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BD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388" name="Прямоугольник 6"/>
          <p:cNvSpPr>
            <a:spLocks noChangeArrowheads="1"/>
          </p:cNvSpPr>
          <p:nvPr/>
        </p:nvSpPr>
        <p:spPr bwMode="auto">
          <a:xfrm>
            <a:off x="0" y="2420888"/>
            <a:ext cx="8496300" cy="138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Aft>
                <a:spcPts val="1000"/>
              </a:spcAft>
            </a:pPr>
            <a:r>
              <a:rPr lang="ru-RU" alt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Определить 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 треугольника </a:t>
            </a:r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ABC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если:</a:t>
            </a:r>
          </a:p>
          <a:p>
            <a:pPr eaLnBrk="1" hangingPunct="1"/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A(3;7;-4), B(5;-3;2)</a:t>
            </a:r>
            <a:r>
              <a:rPr lang="ru-RU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alt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C(1;3;-10</a:t>
            </a:r>
            <a:r>
              <a:rPr lang="en-US" alt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u-RU" altLang="ru-RU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/>
            <a:endParaRPr lang="ru-RU" alt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467544" y="0"/>
            <a:ext cx="8353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для самостоятельного решения: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573016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Решить задачи в тетради.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Перейти по ссылке:</a:t>
            </a:r>
          </a:p>
          <a:p>
            <a:pPr marL="457200" indent="-457200" algn="just" eaLnBrk="1" hangingPunct="1"/>
            <a:r>
              <a:rPr lang="ru-RU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https://onlinetestpad.com/hnfr7aff4oivc</a:t>
            </a:r>
            <a:endParaRPr lang="ru-RU" alt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/>
            <a:endParaRPr lang="ru-RU" alt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/>
            <a:r>
              <a:rPr lang="ru-RU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Загрузить ответы на задачи и прикрепить фото выполненных задач.</a:t>
            </a:r>
            <a:endParaRPr lang="ru-RU" alt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621</TotalTime>
  <Words>756</Words>
  <Application>Microsoft Office PowerPoint</Application>
  <PresentationFormat>Экран (4:3)</PresentationFormat>
  <Paragraphs>137</Paragraphs>
  <Slides>15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Воздушный поток</vt:lpstr>
      <vt:lpstr>Формула</vt:lpstr>
      <vt:lpstr>Координаты середины отрезка. Расстояние между двумя точками</vt:lpstr>
      <vt:lpstr>Слайд 2</vt:lpstr>
      <vt:lpstr>Слайд 3</vt:lpstr>
      <vt:lpstr>Слайд 4</vt:lpstr>
      <vt:lpstr>Слайд 5</vt:lpstr>
      <vt:lpstr>Повторение: основываясь на знания из планиметрии</vt:lpstr>
      <vt:lpstr>Слайд 7</vt:lpstr>
      <vt:lpstr>Задача 9</vt:lpstr>
      <vt:lpstr>Слайд 9</vt:lpstr>
      <vt:lpstr>Задача 10</vt:lpstr>
      <vt:lpstr>Слайд 11</vt:lpstr>
      <vt:lpstr>Задача 11</vt:lpstr>
      <vt:lpstr>Задача 11</vt:lpstr>
      <vt:lpstr>Слайд 14</vt:lpstr>
      <vt:lpstr>Слайд 15</vt:lpstr>
    </vt:vector>
  </TitlesOfParts>
  <Company>UCL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Прямоугольная система координат в пространстве.</dc:title>
  <dc:creator>Каратанова</dc:creator>
  <cp:lastModifiedBy>Ольга Александровна</cp:lastModifiedBy>
  <cp:revision>22</cp:revision>
  <dcterms:created xsi:type="dcterms:W3CDTF">2008-07-15T01:19:30Z</dcterms:created>
  <dcterms:modified xsi:type="dcterms:W3CDTF">2020-11-24T17:02:37Z</dcterms:modified>
</cp:coreProperties>
</file>